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4" r:id="rId2"/>
    <p:sldId id="271" r:id="rId3"/>
    <p:sldId id="258" r:id="rId4"/>
    <p:sldId id="265" r:id="rId5"/>
    <p:sldId id="266" r:id="rId6"/>
    <p:sldId id="267" r:id="rId7"/>
    <p:sldId id="268" r:id="rId8"/>
    <p:sldId id="269" r:id="rId9"/>
    <p:sldId id="261" r:id="rId10"/>
    <p:sldId id="260" r:id="rId11"/>
    <p:sldId id="270" r:id="rId12"/>
    <p:sldId id="272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4624" autoAdjust="0"/>
  </p:normalViewPr>
  <p:slideViewPr>
    <p:cSldViewPr>
      <p:cViewPr varScale="1">
        <p:scale>
          <a:sx n="93" d="100"/>
          <a:sy n="93" d="100"/>
        </p:scale>
        <p:origin x="5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20" y="4509120"/>
            <a:ext cx="6876256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b="1" dirty="0">
                <a:solidFill>
                  <a:schemeClr val="bg1">
                    <a:lumMod val="95000"/>
                  </a:schemeClr>
                </a:solidFill>
              </a:rPr>
              <a:t>Tourist excursion route "Yenisei Ring"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Рисунок 6" descr="Заманье (1).png"/>
          <p:cNvPicPr>
            <a:picLocks noChangeAspect="1"/>
          </p:cNvPicPr>
          <p:nvPr/>
        </p:nvPicPr>
        <p:blipFill>
          <a:blip r:embed="rId3" cstate="print">
            <a:lum bright="100000" contrast="100000"/>
          </a:blip>
          <a:stretch>
            <a:fillRect/>
          </a:stretch>
        </p:blipFill>
        <p:spPr>
          <a:xfrm>
            <a:off x="251520" y="188640"/>
            <a:ext cx="1289635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306996"/>
              </p:ext>
            </p:extLst>
          </p:nvPr>
        </p:nvGraphicFramePr>
        <p:xfrm>
          <a:off x="683568" y="1556792"/>
          <a:ext cx="7704855" cy="4237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7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2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2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0899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</a:t>
                      </a:r>
                      <a:r>
                        <a:rPr lang="en-US" dirty="0" smtClean="0"/>
                        <a:t>Krasnoyarskoye Zamanye</a:t>
                      </a:r>
                      <a:r>
                        <a:rPr lang="ru-RU" baseline="0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people.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1-2 people.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 people.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 and more people.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899"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en-US" dirty="0" smtClean="0"/>
                        <a:t>Cost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 dirty="0" smtClean="0"/>
                        <a:t>53200,00</a:t>
                      </a:r>
                      <a:endParaRPr lang="ru-RU" b="1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 dirty="0" smtClean="0"/>
                        <a:t>42500,00</a:t>
                      </a:r>
                      <a:endParaRPr lang="ru-RU" b="1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 dirty="0" smtClean="0"/>
                        <a:t>30500,00</a:t>
                      </a:r>
                      <a:endParaRPr lang="ru-RU" b="1" dirty="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899"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Pearls of Tyva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8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people.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1-2 people.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 people.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 and more people.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899"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en-US" dirty="0" smtClean="0"/>
                        <a:t>Cost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b="1" dirty="0" smtClean="0"/>
                        <a:t>130200,00</a:t>
                      </a:r>
                      <a:endParaRPr lang="ru-RU" b="1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 dirty="0" smtClean="0"/>
                        <a:t>60500,00</a:t>
                      </a:r>
                      <a:endParaRPr lang="ru-RU" b="1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 dirty="0" smtClean="0"/>
                        <a:t>43000,00</a:t>
                      </a:r>
                      <a:endParaRPr lang="ru-RU" b="1" dirty="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899"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Mysteries of Khakassia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8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people.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1-2 people.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 people.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 and more people.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899"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en-US" dirty="0" smtClean="0"/>
                        <a:t>Cost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 dirty="0" smtClean="0"/>
                        <a:t>54000,00</a:t>
                      </a:r>
                      <a:endParaRPr lang="ru-RU" b="1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 dirty="0" smtClean="0"/>
                        <a:t>62500,00</a:t>
                      </a:r>
                      <a:endParaRPr lang="ru-RU" b="1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 dirty="0" smtClean="0"/>
                        <a:t>52000,00</a:t>
                      </a:r>
                      <a:endParaRPr lang="ru-RU" b="1" dirty="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89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All 3 modules</a:t>
                      </a:r>
                      <a:endParaRPr lang="ru-RU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 dirty="0" smtClean="0"/>
                        <a:t>171500,00</a:t>
                      </a:r>
                      <a:endParaRPr lang="ru-RU" b="1" dirty="0"/>
                    </a:p>
                  </a:txBody>
                  <a:tcPr marL="28575" marR="28575" marT="19050" marB="1905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 dirty="0" smtClean="0"/>
                        <a:t>164600,00</a:t>
                      </a:r>
                      <a:endParaRPr lang="ru-RU" b="1" dirty="0"/>
                    </a:p>
                  </a:txBody>
                  <a:tcPr marL="28575" marR="28575" marT="19050" marB="1905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 dirty="0" smtClean="0"/>
                        <a:t>124500,00</a:t>
                      </a:r>
                      <a:endParaRPr lang="ru-RU" b="1" dirty="0"/>
                    </a:p>
                  </a:txBody>
                  <a:tcPr marL="28575" marR="28575" marT="19050" marB="1905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467544" y="548680"/>
            <a:ext cx="813690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Tour </a:t>
            </a:r>
            <a:r>
              <a:rPr lang="en-US" sz="3000" dirty="0" smtClean="0"/>
              <a:t>price for </a:t>
            </a:r>
            <a:r>
              <a:rPr lang="en-US" sz="3000" dirty="0"/>
              <a:t>organised groups</a:t>
            </a:r>
            <a:endParaRPr lang="ru-RU" sz="25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6021288"/>
            <a:ext cx="7272808" cy="57606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*</a:t>
            </a:r>
            <a:r>
              <a:rPr lang="ru-RU" dirty="0" smtClean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for individual tours all </a:t>
            </a:r>
            <a:r>
              <a:rPr lang="en-US" dirty="0" smtClean="0">
                <a:solidFill>
                  <a:schemeClr val="tx1"/>
                </a:solidFill>
              </a:rPr>
              <a:t>information by </a:t>
            </a:r>
            <a:r>
              <a:rPr lang="en-US" dirty="0">
                <a:solidFill>
                  <a:schemeClr val="tx1"/>
                </a:solidFill>
              </a:rPr>
              <a:t>phone </a:t>
            </a:r>
            <a:r>
              <a:rPr lang="ru-RU" dirty="0" smtClean="0">
                <a:solidFill>
                  <a:schemeClr val="tx1"/>
                </a:solidFill>
              </a:rPr>
              <a:t>+7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ru-RU" dirty="0" smtClean="0">
                <a:solidFill>
                  <a:schemeClr val="tx1"/>
                </a:solidFill>
              </a:rPr>
              <a:t>902-923-32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ru-RU" dirty="0" smtClean="0">
                <a:solidFill>
                  <a:schemeClr val="tx1"/>
                </a:solidFill>
              </a:rPr>
              <a:t>33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0290"/>
              </p:ext>
            </p:extLst>
          </p:nvPr>
        </p:nvGraphicFramePr>
        <p:xfrm>
          <a:off x="539552" y="1074048"/>
          <a:ext cx="7992888" cy="458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3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</a:t>
                      </a:r>
                      <a:r>
                        <a:rPr lang="en-US" dirty="0" smtClean="0"/>
                        <a:t>Krasnoyarsk Zamanye</a:t>
                      </a:r>
                      <a:r>
                        <a:rPr lang="ru-RU" baseline="0" dirty="0" smtClean="0"/>
                        <a:t>»  </a:t>
                      </a:r>
                      <a:r>
                        <a:rPr lang="ru-RU" b="0" baseline="0" dirty="0" smtClean="0"/>
                        <a:t>(</a:t>
                      </a:r>
                      <a:r>
                        <a:rPr lang="en-US" b="0" baseline="0" dirty="0" smtClean="0"/>
                        <a:t>module</a:t>
                      </a:r>
                      <a:r>
                        <a:rPr lang="ru-RU" b="0" baseline="0" dirty="0" smtClean="0"/>
                        <a:t> </a:t>
                      </a:r>
                      <a:r>
                        <a:rPr lang="ru-RU" b="0" baseline="0" dirty="0" smtClean="0"/>
                        <a:t>№ 1)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26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Duration :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 days/2 nights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Seasonality :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May-September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Age restrictions :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18+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Tour difficulty :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no restrictions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3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Pearls of Tyva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»  </a:t>
                      </a:r>
                      <a:r>
                        <a:rPr lang="ru-RU" b="0" baseline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</a:rPr>
                        <a:t>module</a:t>
                      </a:r>
                      <a:r>
                        <a:rPr lang="ru-RU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b="0" baseline="0" dirty="0" smtClean="0">
                          <a:solidFill>
                            <a:schemeClr val="bg1"/>
                          </a:solidFill>
                        </a:rPr>
                        <a:t>№ 2)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40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Duration :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 days/5 nights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Seasonality :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May-September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Age restrictions :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18+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Strictness of tour :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no restrictions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7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Mysteries of Khakassia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»  </a:t>
                      </a:r>
                      <a:r>
                        <a:rPr lang="ru-RU" b="0" baseline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</a:rPr>
                        <a:t>module</a:t>
                      </a:r>
                      <a:r>
                        <a:rPr lang="ru-RU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b="0" baseline="0" dirty="0" smtClean="0">
                          <a:solidFill>
                            <a:schemeClr val="bg1"/>
                          </a:solidFill>
                        </a:rPr>
                        <a:t>№ 3)</a:t>
                      </a:r>
                      <a:endParaRPr lang="ru-RU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84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Duration :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 days/4 nights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Seasonality :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May-September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Age restrictions :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18+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Strictness of the tour :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no restrictions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467544" y="332656"/>
            <a:ext cx="813690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Tour information</a:t>
            </a:r>
            <a:endParaRPr lang="ru-RU" sz="25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6021288"/>
            <a:ext cx="7416824" cy="8367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u="sng" dirty="0">
                <a:solidFill>
                  <a:schemeClr val="tx1"/>
                </a:solidFill>
              </a:rPr>
              <a:t>whole </a:t>
            </a:r>
            <a:r>
              <a:rPr lang="en-US" u="sng" dirty="0" smtClean="0">
                <a:solidFill>
                  <a:schemeClr val="tx1"/>
                </a:solidFill>
              </a:rPr>
              <a:t>programme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is </a:t>
            </a:r>
            <a:r>
              <a:rPr lang="en-US" dirty="0">
                <a:solidFill>
                  <a:schemeClr val="tx1"/>
                </a:solidFill>
              </a:rPr>
              <a:t>14 days/13 </a:t>
            </a:r>
            <a:r>
              <a:rPr lang="en-US" dirty="0" smtClean="0">
                <a:solidFill>
                  <a:schemeClr val="tx1"/>
                </a:solidFill>
              </a:rPr>
              <a:t>nights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You </a:t>
            </a:r>
            <a:r>
              <a:rPr lang="en-US" dirty="0">
                <a:solidFill>
                  <a:schemeClr val="tx1"/>
                </a:solidFill>
              </a:rPr>
              <a:t>can join any of the programme modules separately OR buy the whole tour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839984"/>
              </p:ext>
            </p:extLst>
          </p:nvPr>
        </p:nvGraphicFramePr>
        <p:xfrm>
          <a:off x="539552" y="1074048"/>
          <a:ext cx="7992888" cy="5345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676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Module</a:t>
                      </a:r>
                      <a:r>
                        <a:rPr lang="en-US" b="0" baseline="0" dirty="0" smtClean="0"/>
                        <a:t> 1 </a:t>
                      </a:r>
                      <a:r>
                        <a:rPr lang="ru-RU" b="0" dirty="0" smtClean="0"/>
                        <a:t>«</a:t>
                      </a:r>
                      <a:r>
                        <a:rPr lang="en-US" b="0" dirty="0" smtClean="0"/>
                        <a:t>Krasnoyarskoye Zamanye</a:t>
                      </a:r>
                      <a:r>
                        <a:rPr lang="ru-RU" b="0" dirty="0" smtClean="0"/>
                        <a:t>»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9-11 June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27-29 July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7-09 September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Module 2 </a:t>
                      </a:r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Pearls of Tyva</a:t>
                      </a:r>
                      <a:r>
                        <a:rPr lang="ru-RU" b="0" baseline="0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30 April - 05 May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12 - 17 June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3 - 13 July - expedition "Mountains of Tyva and Mongolia" (programme under development)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30 July - 4 August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10-15 September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Module 3 </a:t>
                      </a:r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Mysteries of Khakassia</a:t>
                      </a:r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18-22 June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5-9 August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16-20 September</a:t>
                      </a: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467544" y="332656"/>
            <a:ext cx="813690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Tour dates</a:t>
            </a:r>
            <a:endParaRPr lang="ru-RU" sz="25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6525344"/>
            <a:ext cx="9036496" cy="40466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 you would like to purchase a tour on other dates, please contact the manager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64384" y="4005064"/>
            <a:ext cx="7963592" cy="26369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US" sz="2800" dirty="0">
                <a:solidFill>
                  <a:schemeClr val="bg2"/>
                </a:solidFill>
              </a:rPr>
              <a:t>Official </a:t>
            </a:r>
            <a:r>
              <a:rPr lang="en-US" sz="2800" dirty="0" smtClean="0">
                <a:solidFill>
                  <a:schemeClr val="bg2"/>
                </a:solidFill>
              </a:rPr>
              <a:t>Site</a:t>
            </a:r>
            <a:r>
              <a:rPr lang="ru-RU" sz="2800" dirty="0" smtClean="0">
                <a:solidFill>
                  <a:schemeClr val="bg2"/>
                </a:solidFill>
              </a:rPr>
              <a:t>: </a:t>
            </a:r>
            <a:r>
              <a:rPr lang="en-US" sz="2800" dirty="0" smtClean="0">
                <a:solidFill>
                  <a:schemeClr val="bg2"/>
                </a:solidFill>
              </a:rPr>
              <a:t>https</a:t>
            </a:r>
            <a:r>
              <a:rPr lang="en-US" sz="2800" dirty="0">
                <a:solidFill>
                  <a:schemeClr val="bg2"/>
                </a:solidFill>
              </a:rPr>
              <a:t>://</a:t>
            </a:r>
            <a:r>
              <a:rPr lang="ru-RU" sz="2800" dirty="0" err="1">
                <a:solidFill>
                  <a:schemeClr val="bg2"/>
                </a:solidFill>
              </a:rPr>
              <a:t>заманье-тур.рф</a:t>
            </a:r>
            <a:r>
              <a:rPr lang="ru-RU" sz="2800" dirty="0">
                <a:solidFill>
                  <a:schemeClr val="bg2"/>
                </a:solidFill>
              </a:rPr>
              <a:t>/</a:t>
            </a:r>
          </a:p>
          <a:p>
            <a:pPr algn="r">
              <a:lnSpc>
                <a:spcPct val="15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Email</a:t>
            </a:r>
            <a:r>
              <a:rPr lang="ru-RU" sz="2800" dirty="0" smtClean="0">
                <a:solidFill>
                  <a:schemeClr val="bg2"/>
                </a:solidFill>
              </a:rPr>
              <a:t>: </a:t>
            </a:r>
            <a:r>
              <a:rPr lang="en-US" sz="2800" dirty="0" smtClean="0">
                <a:solidFill>
                  <a:schemeClr val="bg2"/>
                </a:solidFill>
              </a:rPr>
              <a:t>      zamanie_tur@mail.ru</a:t>
            </a:r>
            <a:endParaRPr lang="ru-RU" sz="2800" dirty="0">
              <a:solidFill>
                <a:schemeClr val="bg2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2800" dirty="0">
                <a:solidFill>
                  <a:schemeClr val="bg2"/>
                </a:solidFill>
              </a:rPr>
              <a:t>Phone number</a:t>
            </a:r>
            <a:r>
              <a:rPr lang="ru-RU" sz="2800" dirty="0" smtClean="0">
                <a:solidFill>
                  <a:schemeClr val="bg2"/>
                </a:solidFill>
              </a:rPr>
              <a:t>.:</a:t>
            </a:r>
            <a:r>
              <a:rPr lang="en-US" sz="2800" dirty="0" smtClean="0">
                <a:solidFill>
                  <a:schemeClr val="bg2"/>
                </a:solidFill>
              </a:rPr>
              <a:t> </a:t>
            </a:r>
            <a:r>
              <a:rPr lang="ru-RU" sz="2800" dirty="0" smtClean="0">
                <a:solidFill>
                  <a:schemeClr val="bg2"/>
                </a:solidFill>
              </a:rPr>
              <a:t>              </a:t>
            </a:r>
            <a:r>
              <a:rPr lang="ru-RU" sz="2800" dirty="0" smtClean="0">
                <a:solidFill>
                  <a:schemeClr val="bg2"/>
                </a:solidFill>
              </a:rPr>
              <a:t>+</a:t>
            </a:r>
            <a:r>
              <a:rPr lang="ru-RU" sz="2800" dirty="0" smtClean="0">
                <a:solidFill>
                  <a:schemeClr val="bg2"/>
                </a:solidFill>
              </a:rPr>
              <a:t>7-391-2-933-233</a:t>
            </a:r>
            <a:r>
              <a:rPr lang="ru-RU" sz="2800" dirty="0" smtClean="0">
                <a:solidFill>
                  <a:schemeClr val="bg2"/>
                </a:solidFill>
              </a:rPr>
              <a:t>, </a:t>
            </a:r>
          </a:p>
          <a:p>
            <a:pPr algn="r"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2"/>
                </a:solidFill>
              </a:rPr>
              <a:t>WhatsApp</a:t>
            </a:r>
            <a:r>
              <a:rPr lang="ru-RU" sz="2000" i="1" dirty="0" smtClean="0">
                <a:solidFill>
                  <a:schemeClr val="bg2"/>
                </a:solidFill>
              </a:rPr>
              <a:t>, </a:t>
            </a:r>
            <a:r>
              <a:rPr lang="en-US" sz="2000" i="1" dirty="0" smtClean="0">
                <a:solidFill>
                  <a:schemeClr val="bg2"/>
                </a:solidFill>
              </a:rPr>
              <a:t>Telegram, </a:t>
            </a:r>
            <a:r>
              <a:rPr lang="en-US" sz="2000" i="1" dirty="0" err="1" smtClean="0">
                <a:solidFill>
                  <a:schemeClr val="bg2"/>
                </a:solidFill>
              </a:rPr>
              <a:t>Viber</a:t>
            </a:r>
            <a:r>
              <a:rPr lang="ru-RU" sz="2000" i="1" dirty="0" smtClean="0">
                <a:solidFill>
                  <a:schemeClr val="bg2"/>
                </a:solidFill>
              </a:rPr>
              <a:t>:                 </a:t>
            </a:r>
            <a:r>
              <a:rPr lang="ru-RU" sz="2000" i="1" dirty="0" smtClean="0">
                <a:solidFill>
                  <a:schemeClr val="bg2"/>
                </a:solidFill>
              </a:rPr>
              <a:t>   </a:t>
            </a:r>
            <a:r>
              <a:rPr lang="ru-RU" sz="2800" i="1" dirty="0" smtClean="0">
                <a:solidFill>
                  <a:schemeClr val="bg2"/>
                </a:solidFill>
              </a:rPr>
              <a:t>+7-902-923-32-33</a:t>
            </a:r>
            <a:endParaRPr lang="ru-RU" sz="2800" i="1" dirty="0" smtClean="0">
              <a:solidFill>
                <a:schemeClr val="bg2"/>
              </a:solidFill>
            </a:endParaRPr>
          </a:p>
        </p:txBody>
      </p:sp>
      <p:pic>
        <p:nvPicPr>
          <p:cNvPr id="6" name="Рисунок 5" descr="Заманье (1).png"/>
          <p:cNvPicPr>
            <a:picLocks noChangeAspect="1"/>
          </p:cNvPicPr>
          <p:nvPr/>
        </p:nvPicPr>
        <p:blipFill>
          <a:blip r:embed="rId3" cstate="print">
            <a:lum bright="100000" contrast="100000"/>
          </a:blip>
          <a:stretch>
            <a:fillRect/>
          </a:stretch>
        </p:blipFill>
        <p:spPr>
          <a:xfrm>
            <a:off x="323528" y="332656"/>
            <a:ext cx="1281713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35696" y="188639"/>
            <a:ext cx="7128792" cy="252028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"Yenisei Ring" - is a branded tourist route running through the territory of the Krasnoyarsk Territory, the Republics of Khakassia and Tyva, consisting of 3 modules:</a:t>
            </a:r>
            <a:endParaRPr lang="ru-RU" sz="2400" i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Заманье (1).png"/>
          <p:cNvPicPr>
            <a:picLocks noChangeAspect="1"/>
          </p:cNvPicPr>
          <p:nvPr/>
        </p:nvPicPr>
        <p:blipFill>
          <a:blip r:embed="rId3" cstate="print">
            <a:lum bright="100000" contrast="100000"/>
          </a:blip>
          <a:stretch>
            <a:fillRect/>
          </a:stretch>
        </p:blipFill>
        <p:spPr>
          <a:xfrm>
            <a:off x="251520" y="188640"/>
            <a:ext cx="1289635" cy="136815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03757" y="5373216"/>
            <a:ext cx="8784976" cy="12961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u="sng" dirty="0">
                <a:solidFill>
                  <a:schemeClr val="tx1"/>
                </a:solidFill>
              </a:rPr>
              <a:t>uniqueness</a:t>
            </a:r>
            <a:r>
              <a:rPr lang="en-US" sz="2400" dirty="0">
                <a:solidFill>
                  <a:schemeClr val="tx1"/>
                </a:solidFill>
              </a:rPr>
              <a:t> of the route is that you can join any of the programme modules, </a:t>
            </a:r>
            <a:r>
              <a:rPr lang="en-US" sz="2400" dirty="0" smtClean="0">
                <a:solidFill>
                  <a:schemeClr val="tx1"/>
                </a:solidFill>
              </a:rPr>
              <a:t>or </a:t>
            </a:r>
            <a:r>
              <a:rPr lang="en-US" sz="2400" dirty="0">
                <a:solidFill>
                  <a:schemeClr val="tx1"/>
                </a:solidFill>
              </a:rPr>
              <a:t>you can complete the whole itinerary!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3757" y="2852936"/>
            <a:ext cx="4008203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Module </a:t>
            </a:r>
            <a:r>
              <a:rPr lang="en-US" dirty="0" smtClean="0"/>
              <a:t>1</a:t>
            </a:r>
            <a:endParaRPr lang="ru-RU" dirty="0" smtClean="0"/>
          </a:p>
          <a:p>
            <a:pPr algn="ctr"/>
            <a:r>
              <a:rPr lang="en-US" dirty="0" smtClean="0"/>
              <a:t>"</a:t>
            </a:r>
            <a:r>
              <a:rPr lang="en-US" dirty="0"/>
              <a:t>Krasnoyarsk Zamanye"</a:t>
            </a:r>
            <a:endParaRPr lang="ru-RU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80021" y="4174197"/>
            <a:ext cx="4032448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en-US" dirty="0"/>
              <a:t>Module </a:t>
            </a:r>
            <a:r>
              <a:rPr lang="en-US" dirty="0" smtClean="0"/>
              <a:t>2</a:t>
            </a:r>
            <a:endParaRPr lang="ru-RU" dirty="0" smtClean="0"/>
          </a:p>
          <a:p>
            <a:pPr algn="ctr"/>
            <a:r>
              <a:rPr lang="en-US" dirty="0" smtClean="0"/>
              <a:t>"</a:t>
            </a:r>
            <a:r>
              <a:rPr lang="en-US" dirty="0"/>
              <a:t>Pearls of Tyva"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08005" y="2852936"/>
            <a:ext cx="4380727" cy="12241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Module </a:t>
            </a:r>
            <a:r>
              <a:rPr lang="en-US" dirty="0" smtClean="0"/>
              <a:t>3</a:t>
            </a:r>
            <a:endParaRPr lang="ru-RU" dirty="0" smtClean="0"/>
          </a:p>
          <a:p>
            <a:pPr algn="ctr"/>
            <a:r>
              <a:rPr lang="en-US" dirty="0" smtClean="0"/>
              <a:t>"</a:t>
            </a:r>
            <a:r>
              <a:rPr lang="en-US" dirty="0"/>
              <a:t>Mysteries of Khakassia"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endParaRPr lang="ru-RU" sz="3500" dirty="0"/>
          </a:p>
        </p:txBody>
      </p:sp>
      <p:pic>
        <p:nvPicPr>
          <p:cNvPr id="5" name="Содержимое 4" descr="Флаг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2160241" cy="1382554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72000" y="980728"/>
            <a:ext cx="4572000" cy="56886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500" dirty="0"/>
              <a:t>Krasnoyarskoye </a:t>
            </a:r>
            <a:r>
              <a:rPr lang="en-US" sz="3500" dirty="0" smtClean="0"/>
              <a:t>Zamanye</a:t>
            </a:r>
            <a:endParaRPr lang="ru-RU" sz="3500" dirty="0" smtClean="0"/>
          </a:p>
          <a:p>
            <a:pPr algn="ctr">
              <a:buNone/>
            </a:pPr>
            <a:r>
              <a:rPr lang="ru-RU" sz="2400" b="1" dirty="0" smtClean="0"/>
              <a:t>(</a:t>
            </a:r>
            <a:r>
              <a:rPr lang="en-US" sz="2400" b="1" dirty="0" smtClean="0"/>
              <a:t>1 module</a:t>
            </a:r>
            <a:r>
              <a:rPr lang="ru-RU" sz="2400" b="1" dirty="0" smtClean="0"/>
              <a:t>)</a:t>
            </a:r>
            <a:endParaRPr lang="ru-RU" sz="2400" b="1" dirty="0" smtClean="0"/>
          </a:p>
          <a:p>
            <a:pPr>
              <a:buNone/>
            </a:pPr>
            <a:r>
              <a:rPr lang="ru-RU" sz="1900" b="1" i="1" dirty="0" smtClean="0"/>
              <a:t>    </a:t>
            </a:r>
            <a:r>
              <a:rPr lang="en-US" sz="1900" b="1" i="1" dirty="0"/>
              <a:t>1 day - Krasnoyarsk</a:t>
            </a:r>
            <a:endParaRPr lang="ru-RU" sz="1900" b="1" i="1" dirty="0" smtClean="0"/>
          </a:p>
          <a:p>
            <a:r>
              <a:rPr lang="en-US" sz="1900" dirty="0"/>
              <a:t>The highest flag of </a:t>
            </a:r>
            <a:r>
              <a:rPr lang="en-US" sz="1900" dirty="0" smtClean="0"/>
              <a:t>Russia</a:t>
            </a:r>
          </a:p>
          <a:p>
            <a:r>
              <a:rPr lang="en-US" sz="1900" dirty="0"/>
              <a:t>Holy Assumption </a:t>
            </a:r>
            <a:r>
              <a:rPr lang="en-US" sz="1900" dirty="0" smtClean="0"/>
              <a:t>Monastery</a:t>
            </a:r>
            <a:endParaRPr lang="ru-RU" sz="1900" dirty="0" smtClean="0"/>
          </a:p>
          <a:p>
            <a:r>
              <a:rPr lang="en-US" sz="1900" dirty="0" err="1"/>
              <a:t>Paraskeva</a:t>
            </a:r>
            <a:r>
              <a:rPr lang="en-US" sz="1900" dirty="0"/>
              <a:t> </a:t>
            </a:r>
            <a:r>
              <a:rPr lang="en-US" sz="1900" dirty="0" err="1"/>
              <a:t>Pyatnitsa</a:t>
            </a:r>
            <a:r>
              <a:rPr lang="en-US" sz="1900" dirty="0"/>
              <a:t> Chapel </a:t>
            </a:r>
            <a:r>
              <a:rPr lang="ru-RU" sz="1900" dirty="0" smtClean="0"/>
              <a:t> </a:t>
            </a:r>
            <a:endParaRPr lang="ru-RU" sz="1900" dirty="0" smtClean="0"/>
          </a:p>
          <a:p>
            <a:r>
              <a:rPr lang="en-US" sz="1900" dirty="0"/>
              <a:t>Mira Avenue and Mira Square (the </a:t>
            </a:r>
            <a:r>
              <a:rPr lang="en-US" sz="1900" dirty="0" smtClean="0"/>
              <a:t>center </a:t>
            </a:r>
            <a:r>
              <a:rPr lang="en-US" sz="1900" dirty="0"/>
              <a:t>of </a:t>
            </a:r>
            <a:r>
              <a:rPr lang="en-US" sz="1900" dirty="0" smtClean="0"/>
              <a:t>Krasnoyarsk</a:t>
            </a:r>
            <a:r>
              <a:rPr lang="ru-RU" sz="1900" dirty="0" smtClean="0"/>
              <a:t>)</a:t>
            </a:r>
            <a:endParaRPr lang="ru-RU" sz="1900" dirty="0" smtClean="0"/>
          </a:p>
          <a:p>
            <a:pPr fontAlgn="b"/>
            <a:r>
              <a:rPr lang="en-US" sz="1900" dirty="0"/>
              <a:t>Tsar </a:t>
            </a:r>
            <a:r>
              <a:rPr lang="en-US" sz="1900" dirty="0" smtClean="0"/>
              <a:t>Fish viewing platform</a:t>
            </a:r>
            <a:endParaRPr lang="ru-RU" sz="1900" dirty="0" smtClean="0"/>
          </a:p>
          <a:p>
            <a:r>
              <a:rPr lang="en-US" sz="1900" dirty="0" err="1"/>
              <a:t>Divnogorsk</a:t>
            </a:r>
            <a:r>
              <a:rPr lang="en-US" sz="1900" dirty="0"/>
              <a:t> </a:t>
            </a:r>
            <a:r>
              <a:rPr lang="en-US" sz="1900" dirty="0" smtClean="0"/>
              <a:t>quay</a:t>
            </a:r>
            <a:endParaRPr lang="ru-RU" sz="1900" dirty="0" smtClean="0"/>
          </a:p>
          <a:p>
            <a:r>
              <a:rPr lang="en-US" sz="1900" dirty="0"/>
              <a:t>Hydroelectric power station (Krasnoyarsk Hydroelectric Power </a:t>
            </a:r>
            <a:r>
              <a:rPr lang="en-US" sz="1900" dirty="0" smtClean="0"/>
              <a:t>Station</a:t>
            </a:r>
            <a:r>
              <a:rPr lang="ru-RU" sz="1900" dirty="0" smtClean="0"/>
              <a:t>) </a:t>
            </a:r>
            <a:endParaRPr lang="ru-RU" sz="1900" dirty="0" smtClean="0"/>
          </a:p>
          <a:p>
            <a:r>
              <a:rPr lang="en-US" sz="1900" dirty="0" err="1"/>
              <a:t>Torgashinskaya</a:t>
            </a:r>
            <a:r>
              <a:rPr lang="en-US" sz="1900" dirty="0"/>
              <a:t> staircase (the longest staircase in </a:t>
            </a:r>
            <a:r>
              <a:rPr lang="en-US" sz="1900" dirty="0" smtClean="0"/>
              <a:t>Russia</a:t>
            </a:r>
            <a:r>
              <a:rPr lang="ru-RU" sz="1900" dirty="0" smtClean="0"/>
              <a:t>)</a:t>
            </a:r>
            <a:endParaRPr lang="ru-RU" sz="1900" dirty="0" smtClean="0"/>
          </a:p>
          <a:p>
            <a:endParaRPr lang="ru-RU" sz="1800" dirty="0" smtClean="0"/>
          </a:p>
          <a:p>
            <a:endParaRPr lang="ru-RU" sz="3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tsar-ryba-ploshhadka-v-divnogorske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284984"/>
            <a:ext cx="2200940" cy="1512168"/>
          </a:xfrm>
          <a:prstGeom prst="rect">
            <a:avLst/>
          </a:prstGeom>
        </p:spPr>
      </p:pic>
      <p:pic>
        <p:nvPicPr>
          <p:cNvPr id="12" name="Рисунок 11" descr="1-MGP07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564904"/>
            <a:ext cx="2160239" cy="1478777"/>
          </a:xfrm>
          <a:prstGeom prst="rect">
            <a:avLst/>
          </a:prstGeom>
        </p:spPr>
      </p:pic>
      <p:pic>
        <p:nvPicPr>
          <p:cNvPr id="13" name="Рисунок 12" descr="973ac3205d48fa8fe89bb8519e696c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1412776"/>
            <a:ext cx="2152831" cy="1512168"/>
          </a:xfrm>
          <a:prstGeom prst="rect">
            <a:avLst/>
          </a:prstGeom>
        </p:spPr>
      </p:pic>
      <p:pic>
        <p:nvPicPr>
          <p:cNvPr id="14" name="Рисунок 13" descr="KiLCz1LLhS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293096"/>
            <a:ext cx="2168711" cy="1512168"/>
          </a:xfrm>
          <a:prstGeom prst="rect">
            <a:avLst/>
          </a:prstGeom>
        </p:spPr>
      </p:pic>
      <p:pic>
        <p:nvPicPr>
          <p:cNvPr id="15" name="Рисунок 14" descr="flLgjZQvawme9XHIAuZ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5085184"/>
            <a:ext cx="2198018" cy="1497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endParaRPr lang="ru-RU" sz="35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788024" y="692696"/>
            <a:ext cx="4104456" cy="59766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500" dirty="0" smtClean="0"/>
              <a:t>  </a:t>
            </a:r>
            <a:r>
              <a:rPr lang="en-US" sz="3500" b="1" dirty="0"/>
              <a:t>Krasnoyarsk Zamanye </a:t>
            </a:r>
            <a:endParaRPr lang="en-US" sz="3500" b="1" dirty="0" smtClean="0"/>
          </a:p>
          <a:p>
            <a:pPr algn="ctr">
              <a:buNone/>
            </a:pPr>
            <a:r>
              <a:rPr lang="en-US" sz="2400" b="1" dirty="0" smtClean="0"/>
              <a:t>(1 module) </a:t>
            </a:r>
          </a:p>
          <a:p>
            <a:pPr algn="ctr">
              <a:buNone/>
            </a:pPr>
            <a:r>
              <a:rPr lang="ru-RU" sz="1900" b="1" i="1" dirty="0" smtClean="0"/>
              <a:t>   </a:t>
            </a:r>
            <a:r>
              <a:rPr lang="en-US" sz="1900" b="1" i="1" dirty="0" smtClean="0"/>
              <a:t>Day 2</a:t>
            </a:r>
            <a:endParaRPr lang="ru-RU" sz="1900" b="1" i="1" dirty="0" smtClean="0"/>
          </a:p>
          <a:p>
            <a:pPr>
              <a:buNone/>
            </a:pPr>
            <a:r>
              <a:rPr lang="en-US" sz="1900" b="1" i="1" dirty="0"/>
              <a:t>Krasnoyarsk - </a:t>
            </a:r>
            <a:r>
              <a:rPr lang="en-US" sz="1900" b="1" i="1" dirty="0" err="1"/>
              <a:t>Mansky</a:t>
            </a:r>
            <a:r>
              <a:rPr lang="en-US" sz="1900" b="1" i="1" dirty="0"/>
              <a:t> </a:t>
            </a:r>
            <a:r>
              <a:rPr lang="en-US" sz="1900" b="1" i="1" dirty="0" smtClean="0"/>
              <a:t>district</a:t>
            </a:r>
          </a:p>
          <a:p>
            <a:r>
              <a:rPr lang="en-US" sz="1900" dirty="0" err="1"/>
              <a:t>Stolby</a:t>
            </a:r>
            <a:r>
              <a:rPr lang="en-US" sz="1900" dirty="0"/>
              <a:t> National </a:t>
            </a:r>
            <a:r>
              <a:rPr lang="en-US" sz="1900" dirty="0" smtClean="0"/>
              <a:t>Park</a:t>
            </a:r>
            <a:endParaRPr lang="ru-RU" sz="1900" dirty="0" smtClean="0"/>
          </a:p>
          <a:p>
            <a:r>
              <a:rPr lang="en-US" sz="1900" dirty="0" err="1"/>
              <a:t>Narva</a:t>
            </a:r>
            <a:r>
              <a:rPr lang="en-US" sz="1900" dirty="0"/>
              <a:t> (filming locations of the film "The Master of Taiga" with </a:t>
            </a:r>
            <a:r>
              <a:rPr lang="en-US" sz="1900" dirty="0" err="1" smtClean="0"/>
              <a:t>V.S.Vysotsky</a:t>
            </a:r>
            <a:r>
              <a:rPr lang="ru-RU" sz="1900" dirty="0" smtClean="0"/>
              <a:t>)</a:t>
            </a:r>
            <a:endParaRPr lang="ru-RU" sz="1900" dirty="0" smtClean="0"/>
          </a:p>
          <a:p>
            <a:pPr fontAlgn="b"/>
            <a:r>
              <a:rPr lang="en-US" sz="1900" dirty="0" err="1"/>
              <a:t>Stepnoi</a:t>
            </a:r>
            <a:r>
              <a:rPr lang="en-US" sz="1900" dirty="0"/>
              <a:t> </a:t>
            </a:r>
            <a:r>
              <a:rPr lang="en-US" sz="1900" dirty="0" err="1"/>
              <a:t>Bajey</a:t>
            </a:r>
            <a:r>
              <a:rPr lang="en-US" sz="1900" dirty="0"/>
              <a:t> ("Partisan Republic</a:t>
            </a:r>
            <a:r>
              <a:rPr lang="en-US" sz="1900" dirty="0" smtClean="0"/>
              <a:t>")</a:t>
            </a:r>
            <a:endParaRPr lang="ru-RU" sz="1800" dirty="0" smtClean="0"/>
          </a:p>
          <a:p>
            <a:pPr>
              <a:buNone/>
            </a:pPr>
            <a:r>
              <a:rPr lang="ru-RU" sz="3200" b="1" i="1" dirty="0" smtClean="0"/>
              <a:t> </a:t>
            </a:r>
            <a:r>
              <a:rPr lang="en-US" sz="1800" b="1" i="1" dirty="0" smtClean="0"/>
              <a:t>Day 3</a:t>
            </a:r>
            <a:endParaRPr lang="ru-RU" sz="1800" b="1" i="1" dirty="0" smtClean="0"/>
          </a:p>
          <a:p>
            <a:pPr>
              <a:buNone/>
            </a:pPr>
            <a:r>
              <a:rPr lang="ru-RU" sz="1800" b="1" i="1" dirty="0" smtClean="0"/>
              <a:t> </a:t>
            </a:r>
            <a:r>
              <a:rPr lang="en-US" sz="1800" b="1" i="1" dirty="0" err="1"/>
              <a:t>Mansky</a:t>
            </a:r>
            <a:r>
              <a:rPr lang="en-US" sz="1800" b="1" i="1" dirty="0"/>
              <a:t> district - </a:t>
            </a:r>
            <a:r>
              <a:rPr lang="en-US" sz="1800" b="1" i="1" dirty="0" smtClean="0"/>
              <a:t>Abakan</a:t>
            </a:r>
            <a:endParaRPr lang="ru-RU" sz="1800" b="1" i="1" dirty="0" smtClean="0"/>
          </a:p>
          <a:p>
            <a:pPr fontAlgn="b"/>
            <a:r>
              <a:rPr lang="en-US" sz="1800" dirty="0"/>
              <a:t>Road through </a:t>
            </a:r>
            <a:r>
              <a:rPr lang="en-US" sz="1800" dirty="0" err="1"/>
              <a:t>Sayan</a:t>
            </a:r>
            <a:r>
              <a:rPr lang="en-US" sz="1800" dirty="0"/>
              <a:t> </a:t>
            </a:r>
            <a:r>
              <a:rPr lang="en-US" sz="1800" dirty="0" smtClean="0"/>
              <a:t>Mountains</a:t>
            </a:r>
            <a:endParaRPr lang="ru-RU" sz="1800" dirty="0" smtClean="0"/>
          </a:p>
          <a:p>
            <a:pPr fontAlgn="b"/>
            <a:r>
              <a:rPr lang="en-US" sz="1800" dirty="0"/>
              <a:t>City of the Sun (</a:t>
            </a:r>
            <a:r>
              <a:rPr lang="en-US" sz="1800" dirty="0" err="1"/>
              <a:t>Vissarion</a:t>
            </a:r>
            <a:r>
              <a:rPr lang="en-US" sz="1800" dirty="0"/>
              <a:t> </a:t>
            </a:r>
            <a:r>
              <a:rPr lang="en-US" sz="1800" dirty="0" smtClean="0"/>
              <a:t>community</a:t>
            </a:r>
            <a:r>
              <a:rPr lang="ru-RU" sz="1800" dirty="0" smtClean="0"/>
              <a:t>)</a:t>
            </a:r>
            <a:endParaRPr lang="ru-RU" sz="1600" dirty="0" smtClean="0"/>
          </a:p>
          <a:p>
            <a:r>
              <a:rPr lang="en-US" sz="1800" dirty="0"/>
              <a:t> Abakan</a:t>
            </a:r>
            <a:endParaRPr lang="ru-RU" dirty="0"/>
          </a:p>
        </p:txBody>
      </p:sp>
      <p:pic>
        <p:nvPicPr>
          <p:cNvPr id="11" name="Содержимое 10" descr="1647597917_69-vsegda-pomnim-com-p-natsionalnii-park-krasnoyarskie-stolbi-fot-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80729"/>
            <a:ext cx="2161085" cy="1440160"/>
          </a:xfrm>
        </p:spPr>
      </p:pic>
      <p:pic>
        <p:nvPicPr>
          <p:cNvPr id="16" name="Рисунок 15" descr="krasnoyarsk_1590413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772816"/>
            <a:ext cx="2161222" cy="1440160"/>
          </a:xfrm>
          <a:prstGeom prst="rect">
            <a:avLst/>
          </a:prstGeom>
        </p:spPr>
      </p:pic>
      <p:pic>
        <p:nvPicPr>
          <p:cNvPr id="17" name="Рисунок 16" descr="scale_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636912"/>
            <a:ext cx="2177988" cy="1451992"/>
          </a:xfrm>
          <a:prstGeom prst="rect">
            <a:avLst/>
          </a:prstGeom>
        </p:spPr>
      </p:pic>
      <p:pic>
        <p:nvPicPr>
          <p:cNvPr id="18" name="Рисунок 17" descr="51_fu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3356992"/>
            <a:ext cx="2208245" cy="1512168"/>
          </a:xfrm>
          <a:prstGeom prst="rect">
            <a:avLst/>
          </a:prstGeom>
        </p:spPr>
      </p:pic>
      <p:pic>
        <p:nvPicPr>
          <p:cNvPr id="20" name="Рисунок 19" descr="H5esG12WCA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365104"/>
            <a:ext cx="2160240" cy="1592796"/>
          </a:xfrm>
          <a:prstGeom prst="rect">
            <a:avLst/>
          </a:prstGeom>
        </p:spPr>
      </p:pic>
      <p:pic>
        <p:nvPicPr>
          <p:cNvPr id="21" name="Рисунок 20" descr="c123d536e349d87cd0a4c09f4f30bf8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5013176"/>
            <a:ext cx="2232248" cy="1511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endParaRPr lang="ru-RU" sz="35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864938" y="692696"/>
            <a:ext cx="4243565" cy="597666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500" dirty="0" smtClean="0"/>
              <a:t> </a:t>
            </a:r>
            <a:r>
              <a:rPr lang="en-US" sz="3500" b="1" dirty="0" smtClean="0"/>
              <a:t>Pearls of </a:t>
            </a:r>
            <a:r>
              <a:rPr lang="en-US" sz="3500" b="1" dirty="0"/>
              <a:t>Tyva </a:t>
            </a:r>
            <a:endParaRPr lang="en-US" sz="3500" b="1" dirty="0" smtClean="0"/>
          </a:p>
          <a:p>
            <a:pPr algn="ctr">
              <a:buNone/>
            </a:pPr>
            <a:r>
              <a:rPr lang="ru-RU" b="1" dirty="0" smtClean="0"/>
              <a:t>(</a:t>
            </a:r>
            <a:r>
              <a:rPr lang="en-US" b="1" dirty="0" smtClean="0"/>
              <a:t>2 module</a:t>
            </a:r>
            <a:r>
              <a:rPr lang="ru-RU" b="1" dirty="0" smtClean="0"/>
              <a:t>)</a:t>
            </a:r>
            <a:endParaRPr lang="ru-RU" b="1" dirty="0" smtClean="0"/>
          </a:p>
          <a:p>
            <a:pPr>
              <a:buNone/>
            </a:pPr>
            <a:r>
              <a:rPr lang="ru-RU" sz="1900" b="1" i="1" dirty="0" smtClean="0"/>
              <a:t> </a:t>
            </a:r>
            <a:r>
              <a:rPr lang="en-US" sz="1900" b="1" i="1" dirty="0" smtClean="0"/>
              <a:t>Day 4</a:t>
            </a:r>
            <a:endParaRPr lang="ru-RU" sz="1900" b="1" i="1" dirty="0" smtClean="0"/>
          </a:p>
          <a:p>
            <a:pPr>
              <a:buNone/>
            </a:pPr>
            <a:r>
              <a:rPr lang="ru-RU" sz="1900" b="1" i="1" dirty="0" smtClean="0"/>
              <a:t>   </a:t>
            </a:r>
            <a:r>
              <a:rPr lang="en-US" sz="1900" b="1" i="1" dirty="0"/>
              <a:t> Khakassia - </a:t>
            </a:r>
            <a:r>
              <a:rPr lang="en-US" sz="1900" b="1" i="1" dirty="0" err="1"/>
              <a:t>Shushenskoye</a:t>
            </a:r>
            <a:r>
              <a:rPr lang="en-US" sz="1900" b="1" i="1" dirty="0"/>
              <a:t> - </a:t>
            </a:r>
            <a:r>
              <a:rPr lang="en-US" sz="1900" b="1" i="1" dirty="0" err="1"/>
              <a:t>Yergaki</a:t>
            </a:r>
            <a:endParaRPr lang="ru-RU" sz="1800" b="1" i="1" dirty="0" smtClean="0"/>
          </a:p>
          <a:p>
            <a:r>
              <a:rPr lang="en-US" sz="1800" dirty="0"/>
              <a:t>Abakan - the capital of </a:t>
            </a:r>
            <a:r>
              <a:rPr lang="en-US" sz="1800" dirty="0" smtClean="0"/>
              <a:t>Khakassia</a:t>
            </a:r>
          </a:p>
          <a:p>
            <a:r>
              <a:rPr lang="en-US" sz="1800" dirty="0" err="1"/>
              <a:t>Shushenskoye</a:t>
            </a:r>
            <a:r>
              <a:rPr lang="en-US" sz="1800" dirty="0"/>
              <a:t> - Lenin </a:t>
            </a:r>
            <a:r>
              <a:rPr lang="en-US" sz="1800" dirty="0" smtClean="0"/>
              <a:t>Museum</a:t>
            </a:r>
          </a:p>
          <a:p>
            <a:r>
              <a:rPr lang="en-US" sz="1800" dirty="0" err="1"/>
              <a:t>Yergaki</a:t>
            </a:r>
            <a:r>
              <a:rPr lang="en-US" sz="1800" dirty="0"/>
              <a:t> Nature Park</a:t>
            </a:r>
            <a:endParaRPr lang="ru-RU" sz="1800" b="1" i="1" dirty="0" smtClean="0"/>
          </a:p>
          <a:p>
            <a:pPr>
              <a:buNone/>
            </a:pPr>
            <a:r>
              <a:rPr lang="en-US" sz="1800" b="1" i="1" dirty="0" smtClean="0"/>
              <a:t>Day 5</a:t>
            </a:r>
            <a:endParaRPr lang="ru-RU" sz="1800" b="1" i="1" dirty="0"/>
          </a:p>
          <a:p>
            <a:pPr>
              <a:buNone/>
            </a:pPr>
            <a:r>
              <a:rPr lang="en-US" sz="1800" b="1" i="1" dirty="0"/>
              <a:t> </a:t>
            </a:r>
            <a:r>
              <a:rPr lang="en-US" sz="1800" b="1" i="1" dirty="0" err="1"/>
              <a:t>Yergaki</a:t>
            </a:r>
            <a:r>
              <a:rPr lang="en-US" sz="1800" b="1" i="1" dirty="0"/>
              <a:t> </a:t>
            </a:r>
            <a:r>
              <a:rPr lang="en-US" sz="1800" b="1" i="1" dirty="0" smtClean="0"/>
              <a:t>– Kyzyl</a:t>
            </a:r>
          </a:p>
          <a:p>
            <a:r>
              <a:rPr lang="en-US" sz="1800" dirty="0"/>
              <a:t>Kyzyl - the capital of </a:t>
            </a:r>
            <a:r>
              <a:rPr lang="en-US" sz="1800" dirty="0" smtClean="0"/>
              <a:t>Tuva</a:t>
            </a:r>
          </a:p>
          <a:p>
            <a:r>
              <a:rPr lang="en-US" sz="1800" dirty="0"/>
              <a:t>Asia </a:t>
            </a:r>
            <a:r>
              <a:rPr lang="en-US" sz="1800" dirty="0" smtClean="0"/>
              <a:t>Centre</a:t>
            </a:r>
          </a:p>
          <a:p>
            <a:r>
              <a:rPr lang="en-US" sz="1800" dirty="0"/>
              <a:t>The largest Buddhist monastery in Russia "</a:t>
            </a:r>
            <a:r>
              <a:rPr lang="en-US" sz="1800" dirty="0" err="1"/>
              <a:t>Tubten</a:t>
            </a:r>
            <a:r>
              <a:rPr lang="en-US" sz="1800" dirty="0"/>
              <a:t> </a:t>
            </a:r>
            <a:r>
              <a:rPr lang="en-US" sz="1800" dirty="0" err="1"/>
              <a:t>Shedrub</a:t>
            </a:r>
            <a:r>
              <a:rPr lang="en-US" sz="1800" dirty="0"/>
              <a:t> </a:t>
            </a:r>
            <a:r>
              <a:rPr lang="en-US" sz="1800" dirty="0" smtClean="0"/>
              <a:t>Ling“</a:t>
            </a:r>
          </a:p>
          <a:p>
            <a:r>
              <a:rPr lang="en-US" sz="1800" dirty="0"/>
              <a:t>Scythian </a:t>
            </a:r>
            <a:r>
              <a:rPr lang="en-US" sz="1800" dirty="0" smtClean="0"/>
              <a:t>gold</a:t>
            </a:r>
          </a:p>
          <a:p>
            <a:r>
              <a:rPr lang="en-US" sz="1800" dirty="0"/>
              <a:t>Yurt complex "</a:t>
            </a:r>
            <a:r>
              <a:rPr lang="en-US" sz="1800" dirty="0" err="1"/>
              <a:t>Aldyn</a:t>
            </a:r>
            <a:r>
              <a:rPr lang="en-US" sz="1800" dirty="0"/>
              <a:t> </a:t>
            </a:r>
            <a:r>
              <a:rPr lang="en-US" sz="1800" dirty="0" err="1" smtClean="0"/>
              <a:t>Bulag</a:t>
            </a:r>
            <a:r>
              <a:rPr lang="en-US" sz="1800" dirty="0" smtClean="0"/>
              <a:t>“</a:t>
            </a:r>
            <a:endParaRPr lang="ru-RU" sz="1800" b="1" i="1" dirty="0" smtClean="0"/>
          </a:p>
          <a:p>
            <a:pPr marL="0" indent="0" fontAlgn="b">
              <a:buNone/>
            </a:pPr>
            <a:r>
              <a:rPr lang="en-US" sz="1800" b="1" i="1" dirty="0" smtClean="0"/>
              <a:t>Day 6</a:t>
            </a:r>
            <a:endParaRPr lang="ru-RU" sz="1800" b="1" i="1" dirty="0" smtClean="0"/>
          </a:p>
          <a:p>
            <a:pPr>
              <a:buNone/>
            </a:pPr>
            <a:r>
              <a:rPr lang="en-US" sz="1800" b="1" i="1" dirty="0"/>
              <a:t> Republic of </a:t>
            </a:r>
            <a:r>
              <a:rPr lang="en-US" sz="1800" b="1" i="1" dirty="0" smtClean="0"/>
              <a:t>Tyva</a:t>
            </a:r>
          </a:p>
          <a:p>
            <a:r>
              <a:rPr lang="en-US" sz="1800" dirty="0"/>
              <a:t>Lake </a:t>
            </a:r>
            <a:r>
              <a:rPr lang="en-US" sz="1800" dirty="0" err="1"/>
              <a:t>Svatikovo</a:t>
            </a:r>
            <a:r>
              <a:rPr lang="en-US" sz="1800" dirty="0"/>
              <a:t> ("dead sea in the </a:t>
            </a:r>
            <a:r>
              <a:rPr lang="en-US" sz="1800" dirty="0" err="1"/>
              <a:t>centre</a:t>
            </a:r>
            <a:r>
              <a:rPr lang="en-US" sz="1800" dirty="0"/>
              <a:t> of Asia</a:t>
            </a:r>
            <a:r>
              <a:rPr lang="en-US" sz="1800" dirty="0" smtClean="0"/>
              <a:t>")</a:t>
            </a:r>
          </a:p>
          <a:p>
            <a:r>
              <a:rPr lang="en-US" sz="1800" dirty="0" err="1"/>
              <a:t>Durgensky</a:t>
            </a:r>
            <a:r>
              <a:rPr lang="en-US" sz="1800" dirty="0"/>
              <a:t> canyon</a:t>
            </a:r>
            <a:endParaRPr lang="ru-RU" dirty="0"/>
          </a:p>
        </p:txBody>
      </p:sp>
      <p:pic>
        <p:nvPicPr>
          <p:cNvPr id="12" name="Содержимое 11" descr="cd4IwCqs3aQ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4941168"/>
            <a:ext cx="2304256" cy="1536171"/>
          </a:xfrm>
        </p:spPr>
      </p:pic>
      <p:pic>
        <p:nvPicPr>
          <p:cNvPr id="13" name="Рисунок 12" descr="0vp44iC88-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08720"/>
            <a:ext cx="2300979" cy="1440160"/>
          </a:xfrm>
          <a:prstGeom prst="rect">
            <a:avLst/>
          </a:prstGeom>
        </p:spPr>
      </p:pic>
      <p:pic>
        <p:nvPicPr>
          <p:cNvPr id="14" name="Рисунок 13" descr="RY12lo2fsj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84784"/>
            <a:ext cx="2232248" cy="1538790"/>
          </a:xfrm>
          <a:prstGeom prst="rect">
            <a:avLst/>
          </a:prstGeom>
        </p:spPr>
      </p:pic>
      <p:pic>
        <p:nvPicPr>
          <p:cNvPr id="15" name="Рисунок 14" descr="vj0ycuYqIh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492896"/>
            <a:ext cx="2304256" cy="1620179"/>
          </a:xfrm>
          <a:prstGeom prst="rect">
            <a:avLst/>
          </a:prstGeom>
        </p:spPr>
      </p:pic>
      <p:pic>
        <p:nvPicPr>
          <p:cNvPr id="22" name="Рисунок 21" descr="DJI_0988-2048x149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3140968"/>
            <a:ext cx="2232248" cy="1627318"/>
          </a:xfrm>
          <a:prstGeom prst="rect">
            <a:avLst/>
          </a:prstGeom>
        </p:spPr>
      </p:pic>
      <p:pic>
        <p:nvPicPr>
          <p:cNvPr id="23" name="Рисунок 22" descr="aVp5QNbmob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4293096"/>
            <a:ext cx="2304256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endParaRPr lang="ru-RU" sz="35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932040" y="980728"/>
            <a:ext cx="4211960" cy="56886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500" dirty="0" smtClean="0"/>
              <a:t> </a:t>
            </a:r>
            <a:r>
              <a:rPr lang="en-US" sz="3500" b="1" dirty="0"/>
              <a:t>Pearls of Tyva </a:t>
            </a:r>
          </a:p>
          <a:p>
            <a:pPr algn="ctr">
              <a:buNone/>
            </a:pPr>
            <a:r>
              <a:rPr lang="ru-RU" sz="3600" b="1" dirty="0"/>
              <a:t>(</a:t>
            </a:r>
            <a:r>
              <a:rPr lang="en-US" sz="3600" b="1" dirty="0"/>
              <a:t>2 module</a:t>
            </a:r>
            <a:r>
              <a:rPr lang="ru-RU" sz="3600" b="1" dirty="0"/>
              <a:t>)</a:t>
            </a:r>
          </a:p>
          <a:p>
            <a:pPr>
              <a:buNone/>
            </a:pPr>
            <a:r>
              <a:rPr lang="en-US" sz="1800" b="1" i="1" dirty="0" smtClean="0"/>
              <a:t>Day 7</a:t>
            </a:r>
            <a:endParaRPr lang="ru-RU" sz="1800" b="1" i="1" dirty="0" smtClean="0"/>
          </a:p>
          <a:p>
            <a:pPr>
              <a:buNone/>
            </a:pPr>
            <a:r>
              <a:rPr lang="en-US" sz="1900" b="1" i="1" dirty="0"/>
              <a:t> Western </a:t>
            </a:r>
            <a:r>
              <a:rPr lang="en-US" sz="1900" b="1" i="1" dirty="0" smtClean="0"/>
              <a:t>Tyva</a:t>
            </a:r>
          </a:p>
          <a:p>
            <a:r>
              <a:rPr lang="en-US" sz="1800" dirty="0"/>
              <a:t>Golden Sands of </a:t>
            </a:r>
            <a:r>
              <a:rPr lang="en-US" sz="1800" dirty="0" err="1"/>
              <a:t>Iime</a:t>
            </a:r>
            <a:r>
              <a:rPr lang="en-US" sz="1800" dirty="0"/>
              <a:t> </a:t>
            </a:r>
            <a:r>
              <a:rPr lang="en-US" sz="1800" dirty="0" smtClean="0"/>
              <a:t>desert</a:t>
            </a:r>
          </a:p>
          <a:p>
            <a:r>
              <a:rPr lang="en-US" sz="1800" dirty="0" err="1"/>
              <a:t>Ustuu-Khuree</a:t>
            </a:r>
            <a:r>
              <a:rPr lang="en-US" sz="1800" dirty="0"/>
              <a:t> </a:t>
            </a:r>
            <a:r>
              <a:rPr lang="en-US" sz="1800" dirty="0" smtClean="0"/>
              <a:t>Monastery</a:t>
            </a:r>
          </a:p>
          <a:p>
            <a:r>
              <a:rPr lang="en-US" sz="1800" dirty="0" err="1"/>
              <a:t>Teeli</a:t>
            </a:r>
            <a:endParaRPr lang="ru-RU" sz="1800" b="1" i="1" dirty="0" smtClean="0"/>
          </a:p>
          <a:p>
            <a:pPr>
              <a:buNone/>
            </a:pPr>
            <a:r>
              <a:rPr lang="en-US" sz="1800" b="1" i="1" dirty="0" smtClean="0"/>
              <a:t>Day 8</a:t>
            </a:r>
            <a:endParaRPr lang="ru-RU" sz="1800" b="1" i="1" dirty="0" smtClean="0"/>
          </a:p>
          <a:p>
            <a:pPr>
              <a:buNone/>
            </a:pPr>
            <a:r>
              <a:rPr lang="en-US" sz="1800" b="1" i="1" dirty="0"/>
              <a:t> </a:t>
            </a:r>
            <a:r>
              <a:rPr lang="en-US" sz="1800" b="1" i="1" dirty="0" err="1"/>
              <a:t>Sayan</a:t>
            </a:r>
            <a:r>
              <a:rPr lang="en-US" sz="1800" b="1" i="1" dirty="0"/>
              <a:t> </a:t>
            </a:r>
            <a:r>
              <a:rPr lang="en-US" sz="1800" b="1" i="1" dirty="0" smtClean="0"/>
              <a:t>pass</a:t>
            </a:r>
          </a:p>
          <a:p>
            <a:r>
              <a:rPr lang="en-US" sz="1800" dirty="0"/>
              <a:t>Bai-</a:t>
            </a:r>
            <a:r>
              <a:rPr lang="en-US" sz="1800" dirty="0" err="1"/>
              <a:t>Taiginsky</a:t>
            </a:r>
            <a:r>
              <a:rPr lang="en-US" sz="1800" dirty="0"/>
              <a:t> </a:t>
            </a:r>
            <a:r>
              <a:rPr lang="en-US" sz="1800" dirty="0" err="1" smtClean="0"/>
              <a:t>kojun</a:t>
            </a:r>
            <a:endParaRPr lang="en-US" sz="1800" dirty="0" smtClean="0"/>
          </a:p>
          <a:p>
            <a:r>
              <a:rPr lang="en-US" sz="1800" dirty="0"/>
              <a:t>100 (</a:t>
            </a:r>
            <a:r>
              <a:rPr lang="en-US" sz="1800" dirty="0" err="1"/>
              <a:t>Sayan</a:t>
            </a:r>
            <a:r>
              <a:rPr lang="en-US" sz="1800" dirty="0"/>
              <a:t>) pass </a:t>
            </a:r>
            <a:endParaRPr lang="en-US" sz="1800" dirty="0" smtClean="0"/>
          </a:p>
          <a:p>
            <a:r>
              <a:rPr lang="en-US" sz="1800" dirty="0" smtClean="0"/>
              <a:t>Abaza</a:t>
            </a:r>
            <a:endParaRPr lang="en-US" sz="1800" dirty="0"/>
          </a:p>
          <a:p>
            <a:pPr marL="0" indent="0">
              <a:buNone/>
            </a:pPr>
            <a:r>
              <a:rPr lang="en-US" sz="1800" b="1" i="1" dirty="0" smtClean="0"/>
              <a:t>Day 9</a:t>
            </a:r>
            <a:endParaRPr lang="ru-RU" sz="1800" b="1" i="1" dirty="0" smtClean="0"/>
          </a:p>
          <a:p>
            <a:pPr>
              <a:buNone/>
            </a:pPr>
            <a:r>
              <a:rPr lang="en-US" sz="1800" b="1" i="1" dirty="0"/>
              <a:t> Southern </a:t>
            </a:r>
            <a:r>
              <a:rPr lang="en-US" sz="1800" b="1" i="1" dirty="0" smtClean="0"/>
              <a:t>Khakassia</a:t>
            </a:r>
          </a:p>
          <a:p>
            <a:r>
              <a:rPr lang="en-US" sz="1800" dirty="0"/>
              <a:t>Ancient stone </a:t>
            </a:r>
            <a:r>
              <a:rPr lang="en-US" sz="1800" dirty="0" err="1" smtClean="0"/>
              <a:t>Menhirs</a:t>
            </a:r>
            <a:endParaRPr lang="en-US" sz="1800" dirty="0" smtClean="0"/>
          </a:p>
          <a:p>
            <a:r>
              <a:rPr lang="en-US" sz="1800" dirty="0"/>
              <a:t>Abakan</a:t>
            </a:r>
            <a:endParaRPr lang="ru-RU" sz="1800" dirty="0" smtClean="0"/>
          </a:p>
        </p:txBody>
      </p:sp>
      <p:pic>
        <p:nvPicPr>
          <p:cNvPr id="11" name="Содержимое 10" descr="J1y5Q3BHyk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2367357" cy="1432614"/>
          </a:xfrm>
        </p:spPr>
      </p:pic>
      <p:pic>
        <p:nvPicPr>
          <p:cNvPr id="16" name="Рисунок 15" descr="LcUwAjnJcW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412776"/>
            <a:ext cx="2304256" cy="1512168"/>
          </a:xfrm>
          <a:prstGeom prst="rect">
            <a:avLst/>
          </a:prstGeom>
        </p:spPr>
      </p:pic>
      <p:pic>
        <p:nvPicPr>
          <p:cNvPr id="17" name="Рисунок 16" descr="YdU9XseYrg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564904"/>
            <a:ext cx="2376264" cy="1560974"/>
          </a:xfrm>
          <a:prstGeom prst="rect">
            <a:avLst/>
          </a:prstGeom>
        </p:spPr>
      </p:pic>
      <p:pic>
        <p:nvPicPr>
          <p:cNvPr id="18" name="Рисунок 17" descr="h3pCY_8w0Q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3140968"/>
            <a:ext cx="2304256" cy="1512168"/>
          </a:xfrm>
          <a:prstGeom prst="rect">
            <a:avLst/>
          </a:prstGeom>
        </p:spPr>
      </p:pic>
      <p:pic>
        <p:nvPicPr>
          <p:cNvPr id="19" name="Рисунок 18" descr="ezrwWE-Uql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365104"/>
            <a:ext cx="2376264" cy="1700808"/>
          </a:xfrm>
          <a:prstGeom prst="rect">
            <a:avLst/>
          </a:prstGeom>
        </p:spPr>
      </p:pic>
      <p:pic>
        <p:nvPicPr>
          <p:cNvPr id="20" name="Рисунок 19" descr="r0nylArvmF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4869160"/>
            <a:ext cx="2304256" cy="169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endParaRPr lang="ru-RU" sz="35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148064" y="548680"/>
            <a:ext cx="3816424" cy="619268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3600" b="1" dirty="0"/>
              <a:t>Mysteries of </a:t>
            </a:r>
            <a:r>
              <a:rPr lang="en-US" sz="3600" b="1" dirty="0" smtClean="0"/>
              <a:t>Khakassia</a:t>
            </a:r>
          </a:p>
          <a:p>
            <a:pPr algn="ctr">
              <a:buNone/>
            </a:pPr>
            <a:r>
              <a:rPr lang="ru-RU" b="1" dirty="0" smtClean="0"/>
              <a:t>(</a:t>
            </a:r>
            <a:r>
              <a:rPr lang="en-US" b="1" dirty="0" smtClean="0"/>
              <a:t>3 module</a:t>
            </a:r>
            <a:r>
              <a:rPr lang="ru-RU" b="1" dirty="0" smtClean="0"/>
              <a:t>)</a:t>
            </a:r>
            <a:endParaRPr lang="ru-RU" b="1" dirty="0" smtClean="0"/>
          </a:p>
          <a:p>
            <a:pPr>
              <a:buNone/>
            </a:pPr>
            <a:r>
              <a:rPr lang="ru-RU" sz="1800" b="1" i="1" dirty="0" smtClean="0"/>
              <a:t>   </a:t>
            </a:r>
            <a:r>
              <a:rPr lang="en-US" sz="1800" b="1" i="1" dirty="0" smtClean="0"/>
              <a:t>Day 10</a:t>
            </a:r>
            <a:endParaRPr lang="ru-RU" sz="1800" b="1" i="1" dirty="0" smtClean="0"/>
          </a:p>
          <a:p>
            <a:pPr>
              <a:buNone/>
            </a:pPr>
            <a:r>
              <a:rPr lang="en-US" sz="1900" b="1" i="1" dirty="0" smtClean="0"/>
              <a:t>SSHHPP</a:t>
            </a:r>
          </a:p>
          <a:p>
            <a:r>
              <a:rPr lang="en-US" sz="1800" dirty="0" err="1"/>
              <a:t>Sayanogorsk</a:t>
            </a:r>
            <a:r>
              <a:rPr lang="en-US" sz="1800" dirty="0"/>
              <a:t> - the city of hydro construction </a:t>
            </a:r>
            <a:r>
              <a:rPr lang="en-US" sz="1800" dirty="0" smtClean="0"/>
              <a:t>workers</a:t>
            </a:r>
          </a:p>
          <a:p>
            <a:r>
              <a:rPr lang="en-US" sz="1800" dirty="0" err="1"/>
              <a:t>Sayano-Shushenskaya</a:t>
            </a:r>
            <a:r>
              <a:rPr lang="en-US" sz="1800" dirty="0"/>
              <a:t> HPP </a:t>
            </a:r>
            <a:endParaRPr lang="en-US" sz="1800" dirty="0" smtClean="0"/>
          </a:p>
          <a:p>
            <a:r>
              <a:rPr lang="en-US" sz="1800" dirty="0" err="1"/>
              <a:t>Sayan</a:t>
            </a:r>
            <a:r>
              <a:rPr lang="en-US" sz="1800" dirty="0"/>
              <a:t> Sea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b="1" i="1" dirty="0" smtClean="0"/>
              <a:t>Day 11</a:t>
            </a:r>
          </a:p>
          <a:p>
            <a:pPr marL="0" indent="0">
              <a:buNone/>
            </a:pPr>
            <a:r>
              <a:rPr lang="en-US" sz="1800" b="1" i="1" dirty="0"/>
              <a:t> Ancient Khakassia </a:t>
            </a:r>
            <a:endParaRPr lang="en-US" sz="1800" b="1" i="1" dirty="0" smtClean="0"/>
          </a:p>
          <a:p>
            <a:r>
              <a:rPr lang="en-US" sz="1800" dirty="0"/>
              <a:t>Abakan - the capital of </a:t>
            </a:r>
            <a:r>
              <a:rPr lang="en-US" sz="1800" dirty="0" smtClean="0"/>
              <a:t>Khakassia</a:t>
            </a:r>
          </a:p>
          <a:p>
            <a:r>
              <a:rPr lang="en-US" sz="1800" dirty="0" err="1"/>
              <a:t>Salbyk</a:t>
            </a:r>
            <a:r>
              <a:rPr lang="en-US" sz="1800" dirty="0"/>
              <a:t> barrow </a:t>
            </a:r>
            <a:endParaRPr lang="ru-RU" sz="1800" dirty="0" smtClean="0"/>
          </a:p>
          <a:p>
            <a:r>
              <a:rPr lang="en-US" sz="1800" dirty="0" err="1"/>
              <a:t>Borodinskaya</a:t>
            </a:r>
            <a:r>
              <a:rPr lang="en-US" sz="1800" dirty="0"/>
              <a:t> cave </a:t>
            </a:r>
            <a:endParaRPr lang="ru-RU" sz="1800" dirty="0" smtClean="0"/>
          </a:p>
          <a:p>
            <a:r>
              <a:rPr lang="en-US" sz="1800" dirty="0"/>
              <a:t>Salt lakes of </a:t>
            </a:r>
            <a:r>
              <a:rPr lang="en-US" sz="1800" dirty="0" smtClean="0"/>
              <a:t>Khakassia</a:t>
            </a:r>
            <a:endParaRPr lang="ru-RU" sz="1800" dirty="0" smtClean="0"/>
          </a:p>
          <a:p>
            <a:pPr marL="0" indent="0">
              <a:buNone/>
            </a:pPr>
            <a:r>
              <a:rPr lang="en-US" sz="1800" b="1" i="1" dirty="0" smtClean="0"/>
              <a:t>Day 12</a:t>
            </a:r>
            <a:endParaRPr lang="ru-RU" sz="1800" b="1" i="1" dirty="0" smtClean="0"/>
          </a:p>
          <a:p>
            <a:pPr>
              <a:buNone/>
            </a:pPr>
            <a:r>
              <a:rPr lang="ru-RU" sz="1800" b="1" i="1" dirty="0" smtClean="0"/>
              <a:t>     </a:t>
            </a:r>
            <a:r>
              <a:rPr lang="en-US" sz="1800" b="1" i="1" dirty="0"/>
              <a:t> Lakes of Khakassia </a:t>
            </a:r>
            <a:endParaRPr lang="ru-RU" sz="1800" b="1" i="1" dirty="0" smtClean="0"/>
          </a:p>
          <a:p>
            <a:r>
              <a:rPr lang="en-US" sz="1800" dirty="0"/>
              <a:t>Lakes of </a:t>
            </a:r>
            <a:r>
              <a:rPr lang="en-US" sz="1800" dirty="0" smtClean="0"/>
              <a:t>Khakassia</a:t>
            </a:r>
          </a:p>
          <a:p>
            <a:r>
              <a:rPr lang="en-US" sz="1800" dirty="0"/>
              <a:t>Tuimsky failure </a:t>
            </a:r>
            <a:endParaRPr lang="en-US" sz="1800" dirty="0" smtClean="0"/>
          </a:p>
          <a:p>
            <a:r>
              <a:rPr lang="en-US" sz="1800" dirty="0"/>
              <a:t>Trail of </a:t>
            </a:r>
            <a:r>
              <a:rPr lang="en-US" sz="1800" dirty="0" smtClean="0"/>
              <a:t>ancestors</a:t>
            </a:r>
          </a:p>
          <a:p>
            <a:r>
              <a:rPr lang="en-US" sz="1800" dirty="0" err="1"/>
              <a:t>Shira</a:t>
            </a:r>
            <a:endParaRPr lang="ru-RU" sz="1800" dirty="0" smtClean="0"/>
          </a:p>
        </p:txBody>
      </p:sp>
      <p:pic>
        <p:nvPicPr>
          <p:cNvPr id="12" name="Содержимое 11" descr="саяногорс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2377252" cy="1584176"/>
          </a:xfrm>
        </p:spPr>
      </p:pic>
      <p:pic>
        <p:nvPicPr>
          <p:cNvPr id="13" name="Рисунок 12" descr="СШ гэ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628800"/>
            <a:ext cx="2376264" cy="1584968"/>
          </a:xfrm>
          <a:prstGeom prst="rect">
            <a:avLst/>
          </a:prstGeom>
        </p:spPr>
      </p:pic>
      <p:pic>
        <p:nvPicPr>
          <p:cNvPr id="14" name="Рисунок 13" descr="курга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708920"/>
            <a:ext cx="2376264" cy="1601444"/>
          </a:xfrm>
          <a:prstGeom prst="rect">
            <a:avLst/>
          </a:prstGeom>
        </p:spPr>
      </p:pic>
      <p:pic>
        <p:nvPicPr>
          <p:cNvPr id="15" name="Рисунок 14" descr="447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3356992"/>
            <a:ext cx="2384781" cy="1584176"/>
          </a:xfrm>
          <a:prstGeom prst="rect">
            <a:avLst/>
          </a:prstGeom>
        </p:spPr>
      </p:pic>
      <p:pic>
        <p:nvPicPr>
          <p:cNvPr id="21" name="Рисунок 20" descr="scale_12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437112"/>
            <a:ext cx="2379982" cy="1728192"/>
          </a:xfrm>
          <a:prstGeom prst="rect">
            <a:avLst/>
          </a:prstGeom>
        </p:spPr>
      </p:pic>
      <p:pic>
        <p:nvPicPr>
          <p:cNvPr id="22" name="Рисунок 21" descr="0_b06d7_21c1717b_orig_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5085184"/>
            <a:ext cx="2376264" cy="1558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endParaRPr lang="ru-RU" sz="35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148064" y="620688"/>
            <a:ext cx="3995936" cy="59492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3300" b="1" dirty="0" smtClean="0"/>
          </a:p>
          <a:p>
            <a:pPr algn="ctr">
              <a:buNone/>
            </a:pPr>
            <a:r>
              <a:rPr lang="en-US" sz="3200" b="1" dirty="0"/>
              <a:t>Mysteries of Khakassia</a:t>
            </a:r>
          </a:p>
          <a:p>
            <a:pPr algn="ctr">
              <a:buNone/>
            </a:pPr>
            <a:r>
              <a:rPr lang="ru-RU" sz="2200" b="1" dirty="0"/>
              <a:t>(</a:t>
            </a:r>
            <a:r>
              <a:rPr lang="en-US" sz="2200" b="1" dirty="0"/>
              <a:t>3 module</a:t>
            </a:r>
            <a:r>
              <a:rPr lang="ru-RU" sz="2200" b="1" dirty="0"/>
              <a:t>)</a:t>
            </a:r>
          </a:p>
          <a:p>
            <a:pPr>
              <a:buNone/>
            </a:pPr>
            <a:r>
              <a:rPr lang="ru-RU" sz="1800" b="1" i="1" dirty="0" smtClean="0"/>
              <a:t>   </a:t>
            </a:r>
            <a:r>
              <a:rPr lang="en-US" sz="1800" b="1" i="1" dirty="0" smtClean="0"/>
              <a:t>Day 13</a:t>
            </a:r>
            <a:endParaRPr lang="ru-RU" sz="1800" b="1" i="1" dirty="0" smtClean="0"/>
          </a:p>
          <a:p>
            <a:pPr>
              <a:lnSpc>
                <a:spcPct val="110000"/>
              </a:lnSpc>
              <a:buNone/>
            </a:pPr>
            <a:r>
              <a:rPr lang="ru-RU" sz="1900" b="1" i="1" dirty="0" smtClean="0"/>
              <a:t> </a:t>
            </a:r>
            <a:r>
              <a:rPr lang="en-US" sz="1900" b="1" i="1" dirty="0" err="1"/>
              <a:t>Ivanovskie</a:t>
            </a:r>
            <a:r>
              <a:rPr lang="en-US" sz="1900" b="1" i="1" dirty="0"/>
              <a:t> lakes </a:t>
            </a:r>
            <a:endParaRPr lang="en-US" sz="1900" b="1" i="1" dirty="0" smtClean="0"/>
          </a:p>
          <a:p>
            <a:pPr>
              <a:lnSpc>
                <a:spcPct val="110000"/>
              </a:lnSpc>
            </a:pPr>
            <a:r>
              <a:rPr lang="fr-FR" sz="1800" dirty="0"/>
              <a:t>Sulek Pisanitsa (ancient rock </a:t>
            </a:r>
            <a:r>
              <a:rPr lang="fr-FR" sz="1800" dirty="0" smtClean="0"/>
              <a:t>paintings</a:t>
            </a:r>
            <a:r>
              <a:rPr lang="ru-RU" sz="1800" dirty="0" smtClean="0"/>
              <a:t>)</a:t>
            </a:r>
            <a:endParaRPr lang="ru-RU" sz="1800" dirty="0" smtClean="0"/>
          </a:p>
          <a:p>
            <a:r>
              <a:rPr lang="en-US" sz="1800" dirty="0" err="1"/>
              <a:t>Saralinsk</a:t>
            </a:r>
            <a:r>
              <a:rPr lang="en-US" sz="1800" dirty="0"/>
              <a:t> stone maiden (monument of the "</a:t>
            </a:r>
            <a:r>
              <a:rPr lang="en-US" sz="1800" dirty="0" err="1"/>
              <a:t>Okunev</a:t>
            </a:r>
            <a:r>
              <a:rPr lang="en-US" sz="1800" dirty="0"/>
              <a:t>" </a:t>
            </a:r>
            <a:r>
              <a:rPr lang="en-US" sz="1800" dirty="0" smtClean="0"/>
              <a:t>culture</a:t>
            </a:r>
            <a:r>
              <a:rPr lang="ru-RU" sz="1800" dirty="0" smtClean="0"/>
              <a:t>)</a:t>
            </a:r>
            <a:endParaRPr lang="ru-RU" sz="1800" dirty="0" smtClean="0"/>
          </a:p>
          <a:p>
            <a:pPr>
              <a:lnSpc>
                <a:spcPct val="110000"/>
              </a:lnSpc>
            </a:pPr>
            <a:r>
              <a:rPr lang="en-US" sz="1800" dirty="0" err="1"/>
              <a:t>Ivanovskie</a:t>
            </a:r>
            <a:r>
              <a:rPr lang="en-US" sz="1800" dirty="0"/>
              <a:t> </a:t>
            </a:r>
            <a:r>
              <a:rPr lang="en-US" sz="1800" dirty="0" smtClean="0"/>
              <a:t>lakes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i="1" dirty="0" smtClean="0"/>
              <a:t>Day 14</a:t>
            </a:r>
            <a:endParaRPr lang="ru-RU" sz="1800" b="1" i="1" dirty="0" smtClean="0"/>
          </a:p>
          <a:p>
            <a:pPr>
              <a:buNone/>
            </a:pPr>
            <a:r>
              <a:rPr lang="ru-RU" sz="1800" b="1" i="1" dirty="0" smtClean="0"/>
              <a:t>   </a:t>
            </a:r>
            <a:r>
              <a:rPr lang="en-US" sz="1800" b="1" i="1" dirty="0"/>
              <a:t> Farewell to Khakassia </a:t>
            </a:r>
            <a:endParaRPr lang="ru-RU" sz="1800" b="1" i="1" dirty="0" smtClean="0"/>
          </a:p>
          <a:p>
            <a:r>
              <a:rPr lang="en-US" sz="1800" dirty="0"/>
              <a:t>Ordzhonikidze </a:t>
            </a:r>
            <a:r>
              <a:rPr lang="ru-RU" sz="1800" dirty="0" smtClean="0"/>
              <a:t> </a:t>
            </a:r>
            <a:endParaRPr lang="ru-RU" sz="1800" dirty="0" smtClean="0"/>
          </a:p>
          <a:p>
            <a:r>
              <a:rPr lang="en-US" sz="1800" dirty="0"/>
              <a:t> Abakan / Krasnoyarsk</a:t>
            </a:r>
            <a:r>
              <a:rPr lang="ru-RU" sz="1800" b="1" i="1" dirty="0" smtClean="0"/>
              <a:t>  </a:t>
            </a:r>
            <a:endParaRPr lang="ru-RU" sz="1800" dirty="0" smtClean="0"/>
          </a:p>
        </p:txBody>
      </p:sp>
      <p:pic>
        <p:nvPicPr>
          <p:cNvPr id="11" name="Содержимое 10" descr="шир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2304256" cy="1536170"/>
          </a:xfrm>
        </p:spPr>
      </p:pic>
      <p:pic>
        <p:nvPicPr>
          <p:cNvPr id="16" name="Рисунок 15" descr="cca4c41s-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484784"/>
            <a:ext cx="2304256" cy="1525669"/>
          </a:xfrm>
          <a:prstGeom prst="rect">
            <a:avLst/>
          </a:prstGeom>
        </p:spPr>
      </p:pic>
      <p:pic>
        <p:nvPicPr>
          <p:cNvPr id="17" name="Рисунок 16" descr="758559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780928"/>
            <a:ext cx="2304256" cy="1584176"/>
          </a:xfrm>
          <a:prstGeom prst="rect">
            <a:avLst/>
          </a:prstGeom>
        </p:spPr>
      </p:pic>
      <p:pic>
        <p:nvPicPr>
          <p:cNvPr id="18" name="Рисунок 17" descr="2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3140968"/>
            <a:ext cx="2304256" cy="1592097"/>
          </a:xfrm>
          <a:prstGeom prst="rect">
            <a:avLst/>
          </a:prstGeom>
        </p:spPr>
      </p:pic>
      <p:pic>
        <p:nvPicPr>
          <p:cNvPr id="19" name="Рисунок 18" descr="fd3506c7d70aefa6370522d66f24e0e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581128"/>
            <a:ext cx="2304256" cy="1536171"/>
          </a:xfrm>
          <a:prstGeom prst="rect">
            <a:avLst/>
          </a:prstGeom>
        </p:spPr>
      </p:pic>
      <p:pic>
        <p:nvPicPr>
          <p:cNvPr id="20" name="Рисунок 19" descr="maxresdefaul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4941168"/>
            <a:ext cx="2304256" cy="1553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endParaRPr lang="ru-RU" sz="35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3876675" y="1125538"/>
            <a:ext cx="5267325" cy="5229225"/>
          </a:xfrm>
        </p:spPr>
        <p:txBody>
          <a:bodyPr>
            <a:normAutofit/>
          </a:bodyPr>
          <a:lstStyle/>
          <a:p>
            <a:pPr algn="ctr" fontAlgn="b">
              <a:buNone/>
            </a:pPr>
            <a:r>
              <a:rPr lang="en-US" b="1" dirty="0"/>
              <a:t>What's included in the </a:t>
            </a:r>
            <a:r>
              <a:rPr lang="en-US" b="1" dirty="0" smtClean="0"/>
              <a:t>tour</a:t>
            </a:r>
            <a:r>
              <a:rPr lang="ru-RU" b="1" dirty="0" smtClean="0"/>
              <a:t>:</a:t>
            </a:r>
            <a:endParaRPr lang="en-US" b="1" dirty="0"/>
          </a:p>
          <a:p>
            <a:pPr fontAlgn="b"/>
            <a:r>
              <a:rPr lang="en-US" dirty="0"/>
              <a:t>transfer </a:t>
            </a:r>
            <a:r>
              <a:rPr lang="ru-RU" dirty="0" smtClean="0"/>
              <a:t> </a:t>
            </a:r>
          </a:p>
          <a:p>
            <a:pPr fontAlgn="b"/>
            <a:r>
              <a:rPr lang="en-US" dirty="0"/>
              <a:t>accommodation</a:t>
            </a:r>
            <a:endParaRPr lang="ru-RU" dirty="0" smtClean="0"/>
          </a:p>
          <a:p>
            <a:r>
              <a:rPr lang="en-US" dirty="0"/>
              <a:t>meals 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en-US" sz="2000" dirty="0"/>
              <a:t>*partly on your </a:t>
            </a:r>
            <a:r>
              <a:rPr lang="en-US" sz="2000" dirty="0" smtClean="0"/>
              <a:t>own</a:t>
            </a:r>
            <a:endParaRPr lang="ru-RU" sz="2000" dirty="0" smtClean="0"/>
          </a:p>
          <a:p>
            <a:r>
              <a:rPr lang="en-US" dirty="0"/>
              <a:t>gift </a:t>
            </a:r>
            <a:r>
              <a:rPr lang="en-US" dirty="0" smtClean="0"/>
              <a:t>souvenir</a:t>
            </a:r>
          </a:p>
          <a:p>
            <a:r>
              <a:rPr lang="en-US" dirty="0"/>
              <a:t>museum entrance </a:t>
            </a:r>
            <a:r>
              <a:rPr lang="en-US" dirty="0" smtClean="0"/>
              <a:t>tickets</a:t>
            </a:r>
          </a:p>
          <a:p>
            <a:r>
              <a:rPr lang="en-US" dirty="0" smtClean="0"/>
              <a:t>excursions/guide</a:t>
            </a:r>
          </a:p>
          <a:p>
            <a:r>
              <a:rPr lang="en-US" dirty="0"/>
              <a:t>accident insurance</a:t>
            </a:r>
            <a:endParaRPr lang="ru-RU" dirty="0"/>
          </a:p>
        </p:txBody>
      </p:sp>
      <p:pic>
        <p:nvPicPr>
          <p:cNvPr id="4" name="Рисунок 3" descr="4h2iMxq_Vc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789040"/>
            <a:ext cx="1584176" cy="2232248"/>
          </a:xfrm>
          <a:prstGeom prst="rect">
            <a:avLst/>
          </a:prstGeom>
        </p:spPr>
      </p:pic>
      <p:pic>
        <p:nvPicPr>
          <p:cNvPr id="5" name="Рисунок 4" descr="dC07ZSmaxq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196752"/>
            <a:ext cx="1584176" cy="2252869"/>
          </a:xfrm>
          <a:prstGeom prst="rect">
            <a:avLst/>
          </a:prstGeom>
        </p:spPr>
      </p:pic>
      <p:pic>
        <p:nvPicPr>
          <p:cNvPr id="6" name="Рисунок 5" descr="o-lHZdxWi2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789040"/>
            <a:ext cx="1512167" cy="2232247"/>
          </a:xfrm>
          <a:prstGeom prst="rect">
            <a:avLst/>
          </a:prstGeom>
        </p:spPr>
      </p:pic>
      <p:pic>
        <p:nvPicPr>
          <p:cNvPr id="7" name="Рисунок 6" descr="sPALuGIzPW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196752"/>
            <a:ext cx="1512168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1735</TotalTime>
  <Words>762</Words>
  <Application>Microsoft Office PowerPoint</Application>
  <PresentationFormat>Экран (4:3)</PresentationFormat>
  <Paragraphs>191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Georgia</vt:lpstr>
      <vt:lpstr>Times New Roman</vt:lpstr>
      <vt:lpstr>Wingdings 2</vt:lpstr>
      <vt:lpstr>Поток</vt:lpstr>
      <vt:lpstr>      </vt:lpstr>
      <vt:lpstr>      </vt:lpstr>
      <vt:lpstr>                      </vt:lpstr>
      <vt:lpstr>                      </vt:lpstr>
      <vt:lpstr>                      </vt:lpstr>
      <vt:lpstr>                      </vt:lpstr>
      <vt:lpstr>                      </vt:lpstr>
      <vt:lpstr>                      </vt:lpstr>
      <vt:lpstr>                      </vt:lpstr>
      <vt:lpstr>      </vt:lpstr>
      <vt:lpstr>      </vt:lpstr>
      <vt:lpstr>      </vt:lpstr>
      <vt:lpstr>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Заманье</dc:title>
  <dc:creator>Compik</dc:creator>
  <cp:lastModifiedBy>CompIru</cp:lastModifiedBy>
  <cp:revision>95</cp:revision>
  <dcterms:created xsi:type="dcterms:W3CDTF">2023-10-19T09:48:57Z</dcterms:created>
  <dcterms:modified xsi:type="dcterms:W3CDTF">2023-12-16T08:46:15Z</dcterms:modified>
</cp:coreProperties>
</file>